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787" r:id="rId3"/>
    <p:sldId id="734" r:id="rId4"/>
    <p:sldId id="784" r:id="rId5"/>
    <p:sldId id="778" r:id="rId6"/>
    <p:sldId id="800" r:id="rId7"/>
    <p:sldId id="801" r:id="rId8"/>
    <p:sldId id="802" r:id="rId9"/>
    <p:sldId id="796" r:id="rId10"/>
    <p:sldId id="803" r:id="rId11"/>
    <p:sldId id="804" r:id="rId12"/>
    <p:sldId id="805" r:id="rId13"/>
    <p:sldId id="797" r:id="rId14"/>
    <p:sldId id="806" r:id="rId15"/>
    <p:sldId id="807" r:id="rId16"/>
    <p:sldId id="788" r:id="rId17"/>
    <p:sldId id="789" r:id="rId18"/>
    <p:sldId id="798" r:id="rId19"/>
    <p:sldId id="808" r:id="rId20"/>
    <p:sldId id="799" r:id="rId21"/>
    <p:sldId id="809" r:id="rId22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89C60"/>
    <a:srgbClr val="F660C0"/>
    <a:srgbClr val="FAFDDB"/>
    <a:srgbClr val="FAA4DB"/>
    <a:srgbClr val="76EAB6"/>
    <a:srgbClr val="1EC87B"/>
    <a:srgbClr val="2DDF8E"/>
    <a:srgbClr val="4EE4A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7" autoAdjust="0"/>
    <p:restoredTop sz="94648" autoAdjust="0"/>
  </p:normalViewPr>
  <p:slideViewPr>
    <p:cSldViewPr>
      <p:cViewPr>
        <p:scale>
          <a:sx n="75" d="100"/>
          <a:sy n="75" d="100"/>
        </p:scale>
        <p:origin x="-7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0"/>
    </p:cViewPr>
  </p:sorterViewPr>
  <p:notesViewPr>
    <p:cSldViewPr>
      <p:cViewPr varScale="1">
        <p:scale>
          <a:sx n="88" d="100"/>
          <a:sy n="88" d="100"/>
        </p:scale>
        <p:origin x="-738" y="-102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標楷體" pitchFamily="65" charset="-120"/>
              </a:defRPr>
            </a:lvl1pPr>
          </a:lstStyle>
          <a:p>
            <a:pPr>
              <a:defRPr/>
            </a:pPr>
            <a:fld id="{30DAE9D9-DDA7-4AAF-A00D-8CC6B6D52FB9}" type="datetimeFigureOut">
              <a:rPr lang="zh-TW" altLang="en-US"/>
              <a:pPr>
                <a:defRPr/>
              </a:pPr>
              <a:t>2015/11/10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標楷體" pitchFamily="65" charset="-120"/>
              </a:defRPr>
            </a:lvl1pPr>
          </a:lstStyle>
          <a:p>
            <a:pPr>
              <a:defRPr/>
            </a:pPr>
            <a:fld id="{DBA7418F-FCFF-4C34-9929-391A1850B0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66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664D432-FA19-4A7A-BA7D-C3AB9F75B5F8}" type="datetimeFigureOut">
              <a:rPr lang="zh-TW" altLang="en-US"/>
              <a:pPr>
                <a:defRPr/>
              </a:pPr>
              <a:t>2015/11/10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9400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E5EF46E-1ACB-4ACF-8330-01D3B2F09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01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5592763" y="6456363"/>
            <a:ext cx="4279900" cy="3397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DD65747-A028-4A3F-BC52-FEDF09A2EA9A}" type="slidenum">
              <a:rPr kumimoji="0" lang="zh-TW" altLang="en-US" sz="1200"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</a:t>
            </a:fld>
            <a:endParaRPr kumimoji="0" lang="zh-TW" altLang="en-US" sz="12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1798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F46E-1ACB-4ACF-8330-01D3B2F09AF3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285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9D3EE-E175-4C1B-8B6E-CC428308C450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723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F46E-1ACB-4ACF-8330-01D3B2F09AF3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748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F46E-1ACB-4ACF-8330-01D3B2F09AF3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946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F46E-1ACB-4ACF-8330-01D3B2F09AF3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228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5592763" y="6456363"/>
            <a:ext cx="4279900" cy="3397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DD65747-A028-4A3F-BC52-FEDF09A2EA9A}" type="slidenum">
              <a:rPr kumimoji="0" lang="zh-TW" altLang="en-US" sz="1200"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zh-TW" altLang="en-US" sz="12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5285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F46E-1ACB-4ACF-8330-01D3B2F09AF3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766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F46E-1ACB-4ACF-8330-01D3B2F09AF3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07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F46E-1ACB-4ACF-8330-01D3B2F09AF3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888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F46E-1ACB-4ACF-8330-01D3B2F09AF3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56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0FE71-2A34-43C1-8663-B373D76821F3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464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F46E-1ACB-4ACF-8330-01D3B2F09AF3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31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9D3EE-E175-4C1B-8B6E-CC428308C450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23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F46E-1ACB-4ACF-8330-01D3B2F09AF3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98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F46E-1ACB-4ACF-8330-01D3B2F09AF3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207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F46E-1ACB-4ACF-8330-01D3B2F09AF3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39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F46E-1ACB-4ACF-8330-01D3B2F09AF3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856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9D3EE-E175-4C1B-8B6E-CC428308C450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217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EF46E-1ACB-4ACF-8330-01D3B2F09AF3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6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F16F-7E94-4414-886B-0B0336E5E90A}" type="datetime1">
              <a:rPr lang="zh-TW" altLang="en-US" smtClean="0"/>
              <a:pPr>
                <a:defRPr/>
              </a:pPr>
              <a:t>2015/11/10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BDCD-9150-4FBF-87C7-9CA55D3F85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15BD-6BC0-4CBE-8A63-74AB94D1D13B}" type="datetime1">
              <a:rPr lang="zh-TW" altLang="en-US" smtClean="0"/>
              <a:pPr>
                <a:defRPr/>
              </a:pPr>
              <a:t>2015/11/10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076056" y="594928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DB79E-9C32-4C22-92A7-0AE8032630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B511B-A047-4885-9E56-E5E4C8294CE0}" type="datetime1">
              <a:rPr lang="zh-TW" altLang="en-US" smtClean="0"/>
              <a:pPr>
                <a:defRPr/>
              </a:pPr>
              <a:t>2015/11/10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608B-F272-405F-8364-CB23EDCD27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8284-3C01-48D6-8643-647E70C4EFD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E5E4-26FB-43AD-BA63-4131A3F1CE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8284-3C01-48D6-8643-647E70C4EFD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E5E4-26FB-43AD-BA63-4131A3F1CE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8284-3C01-48D6-8643-647E70C4EFD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E5E4-26FB-43AD-BA63-4131A3F1CE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8284-3C01-48D6-8643-647E70C4EFD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E5E4-26FB-43AD-BA63-4131A3F1CE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8284-3C01-48D6-8643-647E70C4EFD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E5E4-26FB-43AD-BA63-4131A3F1CE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8284-3C01-48D6-8643-647E70C4EFD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E5E4-26FB-43AD-BA63-4131A3F1CE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8284-3C01-48D6-8643-647E70C4EFD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E5E4-26FB-43AD-BA63-4131A3F1CE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8284-3C01-48D6-8643-647E70C4EFD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E5E4-26FB-43AD-BA63-4131A3F1CE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AE10-C0EB-42B5-B6AC-F8FE2952F0CB}" type="datetime1">
              <a:rPr lang="zh-TW" altLang="en-US" smtClean="0"/>
              <a:pPr>
                <a:defRPr/>
              </a:pPr>
              <a:t>2015/11/10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A77F-CF51-4F29-8CF4-00B5BB9BA9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8284-3C01-48D6-8643-647E70C4EFD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E5E4-26FB-43AD-BA63-4131A3F1CE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8284-3C01-48D6-8643-647E70C4EFD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E5E4-26FB-43AD-BA63-4131A3F1CE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8284-3C01-48D6-8643-647E70C4EFD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E5E4-26FB-43AD-BA63-4131A3F1CE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8284-3C01-48D6-8643-647E70C4EFD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E5E4-26FB-43AD-BA63-4131A3F1CE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DDAD-DBD7-493E-89F8-38E0A4C951A1}" type="datetime1">
              <a:rPr lang="zh-TW" altLang="en-US" smtClean="0"/>
              <a:pPr>
                <a:defRPr/>
              </a:pPr>
              <a:t>2015/11/10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AE17D-FF03-4B12-8E20-3F820C81BE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5A3C6-9638-42BD-BE9A-E7C04816D6FC}" type="datetime1">
              <a:rPr lang="zh-TW" altLang="en-US" smtClean="0"/>
              <a:pPr>
                <a:defRPr/>
              </a:pPr>
              <a:t>2015/11/10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5435-EDED-44D7-ACE6-6AB0A6EB0F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747F-A670-4F9B-9BC2-E7B140FCF2E6}" type="datetime1">
              <a:rPr lang="zh-TW" altLang="en-US" smtClean="0"/>
              <a:pPr>
                <a:defRPr/>
              </a:pPr>
              <a:t>2015/11/10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7862F-9E32-422D-8ED8-0A08174955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343F-09CE-477A-A490-B89B596B87DD}" type="datetime1">
              <a:rPr lang="zh-TW" altLang="en-US" smtClean="0"/>
              <a:pPr>
                <a:defRPr/>
              </a:pPr>
              <a:t>2015/11/10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115F-958E-407A-B28E-FCD6CAAAF3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1AF56-0416-4F09-A962-66FF1F0D5571}" type="datetime1">
              <a:rPr lang="zh-TW" altLang="en-US" smtClean="0"/>
              <a:pPr>
                <a:defRPr/>
              </a:pPr>
              <a:t>2015/11/10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55976" y="494116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9E4F-AE4A-4052-9567-3E2EF47D0F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E489-068B-4703-9220-AD90B56DC119}" type="datetime1">
              <a:rPr lang="zh-TW" altLang="en-US" smtClean="0"/>
              <a:pPr>
                <a:defRPr/>
              </a:pPr>
              <a:t>2015/11/10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1D1A9-F09B-4E9E-928C-233D1C6C6B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8EDCD9-E5A7-47BD-A5D9-304B75D6414F}" type="datetime1">
              <a:rPr lang="zh-TW" altLang="en-US" smtClean="0"/>
              <a:pPr>
                <a:defRPr/>
              </a:pPr>
              <a:t>2015/11/10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11A59E-D932-4613-90F8-6615A43F73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Picture 8" descr="TREND_logo-橫的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0393" y="6333931"/>
            <a:ext cx="1008682" cy="4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臺灣競爭力論壇.bmp"/>
          <p:cNvPicPr>
            <a:picLocks noChangeAspect="1"/>
          </p:cNvPicPr>
          <p:nvPr userDrawn="1"/>
        </p:nvPicPr>
        <p:blipFill>
          <a:blip r:embed="rId14" cstate="print"/>
          <a:srcRect r="52942" b="73381"/>
          <a:stretch>
            <a:fillRect/>
          </a:stretch>
        </p:blipFill>
        <p:spPr>
          <a:xfrm>
            <a:off x="7812360" y="0"/>
            <a:ext cx="1331640" cy="4264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標楷體" pitchFamily="65" charset="-12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標楷體" pitchFamily="65" charset="-12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標楷體" pitchFamily="65" charset="-12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18284-3C01-48D6-8643-647E70C4EFD1}" type="datetimeFigureOut">
              <a:rPr lang="zh-TW" altLang="en-US" smtClean="0"/>
              <a:pPr/>
              <a:t>2015/11/10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6E5E4-26FB-43AD-BA63-4131A3F1CE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 descr="臺灣競爭力論壇.bmp"/>
          <p:cNvPicPr>
            <a:picLocks noChangeAspect="1"/>
          </p:cNvPicPr>
          <p:nvPr userDrawn="1"/>
        </p:nvPicPr>
        <p:blipFill>
          <a:blip r:embed="rId14" cstate="print"/>
          <a:srcRect r="52942" b="73381"/>
          <a:stretch>
            <a:fillRect/>
          </a:stretch>
        </p:blipFill>
        <p:spPr>
          <a:xfrm>
            <a:off x="7812360" y="0"/>
            <a:ext cx="1331640" cy="426451"/>
          </a:xfrm>
          <a:prstGeom prst="rect">
            <a:avLst/>
          </a:prstGeom>
        </p:spPr>
      </p:pic>
      <p:pic>
        <p:nvPicPr>
          <p:cNvPr id="9" name="Picture 8" descr="TREND_logo-橫的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00073" y="6381328"/>
            <a:ext cx="909002" cy="43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99592" y="5733256"/>
            <a:ext cx="6984776" cy="6875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zh-TW" altLang="en-US" sz="4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7" name="流程圖: 內部儲存裝置 16"/>
          <p:cNvSpPr/>
          <p:nvPr/>
        </p:nvSpPr>
        <p:spPr>
          <a:xfrm>
            <a:off x="0" y="1556792"/>
            <a:ext cx="9144000" cy="2996952"/>
          </a:xfrm>
          <a:prstGeom prst="flowChartInternalStorag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TW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2016</a:t>
            </a:r>
            <a:r>
              <a:rPr lang="zh-TW" alt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選情暨馬習會議題評估</a:t>
            </a:r>
          </a:p>
          <a:p>
            <a:pPr>
              <a:defRPr/>
            </a:pPr>
            <a:endParaRPr lang="en-US" altLang="zh-TW" sz="5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87624" y="3717032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</a:rPr>
              <a:t>2015/11/6~8</a:t>
            </a:r>
          </a:p>
          <a:p>
            <a:r>
              <a:rPr lang="zh-TW" altLang="en-US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</a:rPr>
              <a:t>有效樣本</a:t>
            </a:r>
            <a:r>
              <a:rPr lang="en-US" altLang="zh-TW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</a:rPr>
              <a:t>1,069</a:t>
            </a:r>
            <a:r>
              <a:rPr lang="zh-TW" altLang="en-US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</a:rPr>
              <a:t>份</a:t>
            </a:r>
            <a:endParaRPr lang="zh-TW" altLang="en-US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</a:endParaRPr>
          </a:p>
        </p:txBody>
      </p:sp>
      <p:pic>
        <p:nvPicPr>
          <p:cNvPr id="21" name="圖片 20" descr="臺灣競爭力論壇.bmp"/>
          <p:cNvPicPr>
            <a:picLocks noChangeAspect="1"/>
          </p:cNvPicPr>
          <p:nvPr/>
        </p:nvPicPr>
        <p:blipFill>
          <a:blip r:embed="rId4" cstate="print"/>
          <a:srcRect r="52942" b="73381"/>
          <a:stretch>
            <a:fillRect/>
          </a:stretch>
        </p:blipFill>
        <p:spPr>
          <a:xfrm>
            <a:off x="6840091" y="3789040"/>
            <a:ext cx="2303909" cy="737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80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zh-TW" altLang="en-US" sz="3400" cap="all" dirty="0" smtClean="0">
                <a:ln w="0"/>
                <a:solidFill>
                  <a:srgbClr val="0000FF"/>
                </a:solidFill>
                <a:effectLst/>
                <a:latin typeface="微軟正黑體" pitchFamily="34" charset="-120"/>
                <a:ea typeface="微軟正黑體" pitchFamily="34" charset="-120"/>
                <a:cs typeface="細明體-ExtB"/>
              </a:rPr>
              <a:t>民眾對兩岸關係的變化感受</a:t>
            </a: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7A0273-1327-43E8-B668-4C7597AE44E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" y="1085410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1085410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橢圓 10"/>
          <p:cNvSpPr/>
          <p:nvPr/>
        </p:nvSpPr>
        <p:spPr>
          <a:xfrm>
            <a:off x="6214070" y="1268735"/>
            <a:ext cx="593808" cy="252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25A7BB-312A-4B3E-A517-3CB46BDB744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276872"/>
            <a:ext cx="9144000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兩岸政策議題</a:t>
            </a:r>
            <a:endParaRPr lang="zh-TW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5997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80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zh-TW" altLang="en-US" sz="3400" cap="all" dirty="0" smtClean="0">
                <a:ln w="0"/>
                <a:solidFill>
                  <a:srgbClr val="0000FF"/>
                </a:solidFill>
                <a:effectLst/>
                <a:latin typeface="微軟正黑體" pitchFamily="34" charset="-120"/>
                <a:ea typeface="微軟正黑體" pitchFamily="34" charset="-120"/>
                <a:cs typeface="細明體-ExtB"/>
              </a:rPr>
              <a:t>兩岸主張受民眾信任的總統候選人</a:t>
            </a: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7A0273-1327-43E8-B668-4C7597AE44E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4487"/>
            <a:ext cx="4576762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163065"/>
            <a:ext cx="45434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橢圓 10"/>
          <p:cNvSpPr/>
          <p:nvPr/>
        </p:nvSpPr>
        <p:spPr>
          <a:xfrm>
            <a:off x="6918176" y="3225130"/>
            <a:ext cx="593808" cy="252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80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zh-TW" altLang="en-US" sz="3400" cap="all" dirty="0" smtClean="0">
                <a:ln w="0"/>
                <a:solidFill>
                  <a:srgbClr val="0000FF"/>
                </a:solidFill>
                <a:effectLst/>
                <a:latin typeface="微軟正黑體" pitchFamily="34" charset="-120"/>
                <a:ea typeface="微軟正黑體" pitchFamily="34" charset="-120"/>
                <a:cs typeface="細明體-ExtB"/>
              </a:rPr>
              <a:t>馬總統「維持現狀兩岸政策」滿意度</a:t>
            </a: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7A0273-1327-43E8-B668-4C7597AE44E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738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1103738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橢圓 10"/>
          <p:cNvSpPr/>
          <p:nvPr/>
        </p:nvSpPr>
        <p:spPr>
          <a:xfrm>
            <a:off x="6444208" y="4725144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6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80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zh-TW" altLang="en-US" sz="3400" cap="all" dirty="0" smtClean="0">
                <a:ln w="0"/>
                <a:solidFill>
                  <a:srgbClr val="0000FF"/>
                </a:solidFill>
                <a:effectLst/>
                <a:latin typeface="微軟正黑體" pitchFamily="34" charset="-120"/>
                <a:ea typeface="微軟正黑體" pitchFamily="34" charset="-120"/>
                <a:cs typeface="細明體-ExtB"/>
              </a:rPr>
              <a:t>馬政府任期兩岸發展穩定度</a:t>
            </a: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7A0273-1327-43E8-B668-4C7597AE44E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113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1112855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橢圓 10"/>
          <p:cNvSpPr/>
          <p:nvPr/>
        </p:nvSpPr>
        <p:spPr>
          <a:xfrm>
            <a:off x="6480770" y="3030860"/>
            <a:ext cx="593808" cy="252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0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99592" y="5733256"/>
            <a:ext cx="6984776" cy="6875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zh-TW" altLang="en-US" sz="4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276872"/>
            <a:ext cx="9144000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2016</a:t>
            </a:r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大選議題</a:t>
            </a:r>
            <a:endParaRPr lang="zh-TW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80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zh-TW" altLang="en-US" sz="3400" cap="all" dirty="0" smtClean="0">
                <a:ln w="0"/>
                <a:solidFill>
                  <a:srgbClr val="0000FF"/>
                </a:solidFill>
                <a:effectLst/>
                <a:latin typeface="微軟正黑體" pitchFamily="34" charset="-120"/>
                <a:ea typeface="微軟正黑體" pitchFamily="34" charset="-120"/>
                <a:cs typeface="細明體-ExtB"/>
              </a:rPr>
              <a:t>馬習會後總統大選支持度</a:t>
            </a: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7A0273-1327-43E8-B668-4C7597AE44E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985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1133985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6985992" y="3043064"/>
            <a:ext cx="593808" cy="252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80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en-US" altLang="zh-TW" sz="3400" cap="all" dirty="0" smtClean="0">
                <a:ln w="0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細明體-ExtB"/>
              </a:rPr>
              <a:t>2016</a:t>
            </a:r>
            <a:r>
              <a:rPr lang="zh-TW" altLang="en-US" sz="3400" cap="all" dirty="0" smtClean="0">
                <a:ln w="0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細明體-ExtB"/>
              </a:rPr>
              <a:t>區域立委支持度</a:t>
            </a:r>
            <a:endParaRPr lang="zh-TW" altLang="en-US" sz="3400" cap="all" dirty="0" smtClean="0">
              <a:ln w="0"/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  <a:cs typeface="細明體-ExtB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7A0273-1327-43E8-B668-4C7597AE44E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303774"/>
            <a:ext cx="792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4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80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en-US" altLang="zh-TW" sz="3400" cap="all" dirty="0" smtClean="0">
                <a:ln w="0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細明體-ExtB"/>
              </a:rPr>
              <a:t>2016</a:t>
            </a:r>
            <a:r>
              <a:rPr lang="zh-TW" altLang="en-US" sz="3400" cap="all" dirty="0" smtClean="0">
                <a:ln w="0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細明體-ExtB"/>
              </a:rPr>
              <a:t>區域立委支持度</a:t>
            </a:r>
            <a:endParaRPr lang="zh-TW" altLang="en-US" sz="3400" cap="all" dirty="0" smtClean="0">
              <a:ln w="0"/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  <a:cs typeface="細明體-ExtB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7A0273-1327-43E8-B668-4C7597AE44E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74851"/>
            <a:ext cx="792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 7"/>
          <p:cNvSpPr/>
          <p:nvPr/>
        </p:nvSpPr>
        <p:spPr>
          <a:xfrm>
            <a:off x="2528292" y="1684015"/>
            <a:ext cx="593808" cy="252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528292" y="2407915"/>
            <a:ext cx="593808" cy="252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3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80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en-US" altLang="zh-TW" sz="3400" cap="all" dirty="0" smtClean="0">
                <a:ln w="0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細明體-ExtB"/>
              </a:rPr>
              <a:t>2016</a:t>
            </a:r>
            <a:r>
              <a:rPr lang="zh-TW" altLang="en-US" sz="3400" cap="all" dirty="0" smtClean="0">
                <a:ln w="0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細明體-ExtB"/>
              </a:rPr>
              <a:t>政黨票支持度</a:t>
            </a:r>
            <a:endParaRPr lang="zh-TW" altLang="en-US" sz="3400" cap="all" dirty="0" smtClean="0">
              <a:ln w="0"/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  <a:cs typeface="細明體-ExtB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7A0273-1327-43E8-B668-4C7597AE44E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96752"/>
            <a:ext cx="792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4"/>
          <p:cNvGrpSpPr>
            <a:grpSpLocks/>
          </p:cNvGrpSpPr>
          <p:nvPr/>
        </p:nvGrpSpPr>
        <p:grpSpPr bwMode="auto">
          <a:xfrm>
            <a:off x="0" y="836613"/>
            <a:ext cx="9144000" cy="0"/>
            <a:chOff x="0" y="980728"/>
            <a:chExt cx="9144000" cy="0"/>
          </a:xfrm>
        </p:grpSpPr>
        <p:cxnSp>
          <p:nvCxnSpPr>
            <p:cNvPr id="16" name="直線接點 15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280400" cy="9080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細明體-ExtB"/>
              </a:rPr>
              <a:t>調查方法</a:t>
            </a:r>
          </a:p>
        </p:txBody>
      </p:sp>
      <p:sp>
        <p:nvSpPr>
          <p:cNvPr id="7172" name="內容版面配置區 5"/>
          <p:cNvSpPr>
            <a:spLocks noGrp="1"/>
          </p:cNvSpPr>
          <p:nvPr>
            <p:ph idx="1"/>
          </p:nvPr>
        </p:nvSpPr>
        <p:spPr>
          <a:xfrm>
            <a:off x="250825" y="908050"/>
            <a:ext cx="8569325" cy="5805488"/>
          </a:xfrm>
        </p:spPr>
        <p:txBody>
          <a:bodyPr/>
          <a:lstStyle/>
          <a:p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調查對象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戶籍在台灣地區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縣市，年滿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歲且具有投票權的民眾。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調查方法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lvl="1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採用電話調查，隨機抽樣方式進行。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調查時間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lvl="1"/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104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11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月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06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日到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11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月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08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日，平日於晚間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18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00~22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00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，假日於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14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00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～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17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及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18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00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～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00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執行。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抽樣方法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lvl="1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採分層比例隨機抽樣方式進行。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抽樣誤差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lvl="1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共完成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1,069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份有效樣本，在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95%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信心水準下，抽樣誤差為正負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個百分點。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樣本代表性分析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lvl="1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依最新人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口資料， 進行地區、 性別、年齡加權處理。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itchFamily="34" charset="0"/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itchFamily="34" charset="0"/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80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en-US" altLang="zh-TW" sz="3400" cap="all" dirty="0" smtClean="0">
                <a:ln w="0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細明體-ExtB"/>
              </a:rPr>
              <a:t>2016</a:t>
            </a:r>
            <a:r>
              <a:rPr lang="zh-TW" altLang="en-US" sz="3400" cap="all" dirty="0" smtClean="0">
                <a:ln w="0"/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細明體-ExtB"/>
              </a:rPr>
              <a:t>政黨票支持度</a:t>
            </a:r>
            <a:endParaRPr lang="zh-TW" altLang="en-US" sz="3400" cap="all" dirty="0" smtClean="0">
              <a:ln w="0"/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  <a:cs typeface="細明體-ExtB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7A0273-1327-43E8-B668-4C7597AE44E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0" y="1196752"/>
            <a:ext cx="792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5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25A7BB-312A-4B3E-A517-3CB46BDB744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276872"/>
            <a:ext cx="9144000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馬習會議題</a:t>
            </a:r>
            <a:endParaRPr lang="zh-TW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80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zh-TW" altLang="en-US" sz="3400" cap="all" dirty="0" smtClean="0">
                <a:ln w="0"/>
                <a:solidFill>
                  <a:srgbClr val="0000FF"/>
                </a:solidFill>
                <a:effectLst/>
                <a:latin typeface="微軟正黑體" pitchFamily="34" charset="-120"/>
                <a:ea typeface="微軟正黑體" pitchFamily="34" charset="-120"/>
                <a:cs typeface="細明體-ExtB"/>
              </a:rPr>
              <a:t>四成民眾支持馬習會</a:t>
            </a: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7A0273-1327-43E8-B668-4C7597AE44E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930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1112930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橢圓 10"/>
          <p:cNvSpPr/>
          <p:nvPr/>
        </p:nvSpPr>
        <p:spPr>
          <a:xfrm>
            <a:off x="7524328" y="1844824"/>
            <a:ext cx="5938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80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zh-TW" altLang="en-US" sz="3400" cap="all" dirty="0" smtClean="0">
                <a:ln w="0"/>
                <a:solidFill>
                  <a:srgbClr val="0000FF"/>
                </a:solidFill>
                <a:effectLst/>
                <a:latin typeface="微軟正黑體" pitchFamily="34" charset="-120"/>
                <a:ea typeface="微軟正黑體" pitchFamily="34" charset="-120"/>
                <a:cs typeface="細明體-ExtB"/>
              </a:rPr>
              <a:t>馬習會對未來兩岸和平發展幫助度</a:t>
            </a: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7A0273-1327-43E8-B668-4C7597AE44E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940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0940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橢圓 8"/>
          <p:cNvSpPr/>
          <p:nvPr/>
        </p:nvSpPr>
        <p:spPr>
          <a:xfrm>
            <a:off x="6372200" y="3068960"/>
            <a:ext cx="593808" cy="252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372199" y="5013176"/>
            <a:ext cx="666775" cy="416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8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80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zh-TW" altLang="en-US" sz="3400" cap="all" dirty="0" smtClean="0">
                <a:ln w="0"/>
                <a:solidFill>
                  <a:srgbClr val="0000FF"/>
                </a:solidFill>
                <a:effectLst/>
                <a:latin typeface="微軟正黑體" pitchFamily="34" charset="-120"/>
                <a:ea typeface="微軟正黑體" pitchFamily="34" charset="-120"/>
                <a:cs typeface="細明體-ExtB"/>
              </a:rPr>
              <a:t>六成民眾贊成兩岸領導人建立會面機制</a:t>
            </a: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7A0273-1327-43E8-B668-4C7597AE44E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" y="1148985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1148985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橢圓 10"/>
          <p:cNvSpPr/>
          <p:nvPr/>
        </p:nvSpPr>
        <p:spPr>
          <a:xfrm>
            <a:off x="7480895" y="3059435"/>
            <a:ext cx="593808" cy="252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499820" y="5374010"/>
            <a:ext cx="593808" cy="252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80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zh-TW" altLang="en-US" sz="3400" cap="all" dirty="0" smtClean="0">
                <a:ln w="0"/>
                <a:solidFill>
                  <a:srgbClr val="0000FF"/>
                </a:solidFill>
                <a:effectLst/>
                <a:latin typeface="微軟正黑體" pitchFamily="34" charset="-120"/>
                <a:ea typeface="微軟正黑體" pitchFamily="34" charset="-120"/>
                <a:cs typeface="細明體-ExtB"/>
              </a:rPr>
              <a:t>近六成認為馬習會無助國民黨總統選情</a:t>
            </a: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7A0273-1327-43E8-B668-4C7597AE44E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44" y="1124744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橢圓 8"/>
          <p:cNvSpPr/>
          <p:nvPr/>
        </p:nvSpPr>
        <p:spPr>
          <a:xfrm>
            <a:off x="6490295" y="5545460"/>
            <a:ext cx="593808" cy="252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509470" y="2049785"/>
            <a:ext cx="593808" cy="252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1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25A7BB-312A-4B3E-A517-3CB46BDB744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276872"/>
            <a:ext cx="9144000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民眾兩岸關係意向</a:t>
            </a:r>
            <a:endParaRPr lang="zh-TW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80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zh-TW" altLang="en-US" sz="3400" cap="all" dirty="0" smtClean="0">
                <a:ln w="0"/>
                <a:solidFill>
                  <a:srgbClr val="0000FF"/>
                </a:solidFill>
                <a:effectLst/>
                <a:latin typeface="微軟正黑體" pitchFamily="34" charset="-120"/>
                <a:ea typeface="微軟正黑體" pitchFamily="34" charset="-120"/>
                <a:cs typeface="細明體-ExtB"/>
              </a:rPr>
              <a:t>民眾對目前兩岸關係的看法</a:t>
            </a: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7A0273-1327-43E8-B668-4C7597AE44E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087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95" y="1081087"/>
            <a:ext cx="45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橢圓 8"/>
          <p:cNvSpPr/>
          <p:nvPr/>
        </p:nvSpPr>
        <p:spPr>
          <a:xfrm>
            <a:off x="6444208" y="5301208"/>
            <a:ext cx="593808" cy="252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2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脈動簡報範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11483</TotalTime>
  <Words>282</Words>
  <Application>Microsoft Office PowerPoint</Application>
  <PresentationFormat>如螢幕大小 (4:3)</PresentationFormat>
  <Paragraphs>71</Paragraphs>
  <Slides>20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細明體-ExtB</vt:lpstr>
      <vt:lpstr>微軟正黑體</vt:lpstr>
      <vt:lpstr>新細明體</vt:lpstr>
      <vt:lpstr>標楷體</vt:lpstr>
      <vt:lpstr>Arial</vt:lpstr>
      <vt:lpstr>Calibri</vt:lpstr>
      <vt:lpstr>Times New Roman</vt:lpstr>
      <vt:lpstr>脈動簡報範本</vt:lpstr>
      <vt:lpstr>自訂設計</vt:lpstr>
      <vt:lpstr>PowerPoint 簡報</vt:lpstr>
      <vt:lpstr>調查方法</vt:lpstr>
      <vt:lpstr>PowerPoint 簡報</vt:lpstr>
      <vt:lpstr>四成民眾支持馬習會</vt:lpstr>
      <vt:lpstr>馬習會對未來兩岸和平發展幫助度</vt:lpstr>
      <vt:lpstr>六成民眾贊成兩岸領導人建立會面機制</vt:lpstr>
      <vt:lpstr>近六成認為馬習會無助國民黨總統選情</vt:lpstr>
      <vt:lpstr>PowerPoint 簡報</vt:lpstr>
      <vt:lpstr>民眾對目前兩岸關係的看法</vt:lpstr>
      <vt:lpstr>民眾對兩岸關係的變化感受</vt:lpstr>
      <vt:lpstr>PowerPoint 簡報</vt:lpstr>
      <vt:lpstr>兩岸主張受民眾信任的總統候選人</vt:lpstr>
      <vt:lpstr>馬總統「維持現狀兩岸政策」滿意度</vt:lpstr>
      <vt:lpstr>馬政府任期兩岸發展穩定度</vt:lpstr>
      <vt:lpstr>PowerPoint 簡報</vt:lpstr>
      <vt:lpstr>馬習會後總統大選支持度</vt:lpstr>
      <vt:lpstr>2016區域立委支持度</vt:lpstr>
      <vt:lpstr>2016區域立委支持度</vt:lpstr>
      <vt:lpstr>2016政黨票支持度</vt:lpstr>
      <vt:lpstr>2016政黨票支持度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Shawn Wu</dc:creator>
  <cp:lastModifiedBy>linx</cp:lastModifiedBy>
  <cp:revision>1440</cp:revision>
  <dcterms:created xsi:type="dcterms:W3CDTF">2010-11-08T09:43:14Z</dcterms:created>
  <dcterms:modified xsi:type="dcterms:W3CDTF">2015-11-10T01:01:30Z</dcterms:modified>
</cp:coreProperties>
</file>